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K Grotesk Medium" charset="1" panose="00000600000000000000"/>
      <p:regular r:id="rId18"/>
    </p:embeddedFont>
    <p:embeddedFont>
      <p:font typeface="HK Grotesk Bold" charset="1" panose="00000800000000000000"/>
      <p:regular r:id="rId19"/>
    </p:embeddedFont>
    <p:embeddedFont>
      <p:font typeface="HK Grotesk" charset="1" panose="00000500000000000000"/>
      <p:regular r:id="rId20"/>
    </p:embeddedFon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  <p:embeddedFont>
      <p:font typeface="Foda Display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34.png" Type="http://schemas.openxmlformats.org/officeDocument/2006/relationships/image"/><Relationship Id="rId3" Target="../media/image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425289" y="0"/>
              <a:ext cx="6850578" cy="6850578"/>
            </a:xfrm>
            <a:custGeom>
              <a:avLst/>
              <a:gdLst/>
              <a:ahLst/>
              <a:cxnLst/>
              <a:rect r="r" b="b" t="t" l="l"/>
              <a:pathLst>
                <a:path h="6850578" w="6850578">
                  <a:moveTo>
                    <a:pt x="0" y="0"/>
                  </a:moveTo>
                  <a:lnTo>
                    <a:pt x="6850577" y="0"/>
                  </a:lnTo>
                  <a:lnTo>
                    <a:pt x="6850577" y="6850578"/>
                  </a:lnTo>
                  <a:lnTo>
                    <a:pt x="0" y="6850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50578" cy="6850578"/>
            </a:xfrm>
            <a:custGeom>
              <a:avLst/>
              <a:gdLst/>
              <a:ahLst/>
              <a:cxnLst/>
              <a:rect r="r" b="b" t="t" l="l"/>
              <a:pathLst>
                <a:path h="6850578" w="6850578">
                  <a:moveTo>
                    <a:pt x="0" y="0"/>
                  </a:moveTo>
                  <a:lnTo>
                    <a:pt x="6850578" y="0"/>
                  </a:lnTo>
                  <a:lnTo>
                    <a:pt x="6850578" y="6850578"/>
                  </a:lnTo>
                  <a:lnTo>
                    <a:pt x="0" y="6850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619415" y="6492780"/>
            <a:ext cx="2439372" cy="2439372"/>
          </a:xfrm>
          <a:custGeom>
            <a:avLst/>
            <a:gdLst/>
            <a:ahLst/>
            <a:cxnLst/>
            <a:rect r="r" b="b" t="t" l="l"/>
            <a:pathLst>
              <a:path h="2439372" w="2439372">
                <a:moveTo>
                  <a:pt x="0" y="0"/>
                </a:moveTo>
                <a:lnTo>
                  <a:pt x="2439372" y="0"/>
                </a:lnTo>
                <a:lnTo>
                  <a:pt x="2439372" y="2439373"/>
                </a:lnTo>
                <a:lnTo>
                  <a:pt x="0" y="2439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075850" y="8020791"/>
            <a:ext cx="6183450" cy="123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Kaushik Malikireddy</a:t>
            </a:r>
          </a:p>
          <a:p>
            <a:pPr algn="r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Rama Chandra Kashyap</a:t>
            </a:r>
          </a:p>
          <a:p>
            <a:pPr algn="r">
              <a:lnSpc>
                <a:spcPts val="3360"/>
              </a:lnSpc>
            </a:pPr>
            <a:r>
              <a:rPr lang="en-US" sz="2800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Haresh Ramaswamy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58787" y="4310561"/>
            <a:ext cx="10200513" cy="166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99"/>
              </a:lnSpc>
            </a:pPr>
            <a:r>
              <a:rPr lang="en-US" sz="1099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Latent Diffusion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34275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743535" y="275149"/>
            <a:ext cx="8946650" cy="4808824"/>
          </a:xfrm>
          <a:custGeom>
            <a:avLst/>
            <a:gdLst/>
            <a:ahLst/>
            <a:cxnLst/>
            <a:rect r="r" b="b" t="t" l="l"/>
            <a:pathLst>
              <a:path h="4808824" w="8946650">
                <a:moveTo>
                  <a:pt x="0" y="0"/>
                </a:moveTo>
                <a:lnTo>
                  <a:pt x="8946650" y="0"/>
                </a:lnTo>
                <a:lnTo>
                  <a:pt x="8946650" y="4808824"/>
                </a:lnTo>
                <a:lnTo>
                  <a:pt x="0" y="480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43535" y="5143500"/>
            <a:ext cx="8946650" cy="4808824"/>
          </a:xfrm>
          <a:custGeom>
            <a:avLst/>
            <a:gdLst/>
            <a:ahLst/>
            <a:cxnLst/>
            <a:rect r="r" b="b" t="t" l="l"/>
            <a:pathLst>
              <a:path h="4808824" w="8946650">
                <a:moveTo>
                  <a:pt x="0" y="0"/>
                </a:moveTo>
                <a:lnTo>
                  <a:pt x="8946650" y="0"/>
                </a:lnTo>
                <a:lnTo>
                  <a:pt x="8946650" y="4808824"/>
                </a:lnTo>
                <a:lnTo>
                  <a:pt x="0" y="480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2053" y="2296160"/>
            <a:ext cx="5917669" cy="575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STABLE DIFFUSION V1-5</a:t>
            </a:r>
          </a:p>
          <a:p>
            <a:pPr algn="l">
              <a:lnSpc>
                <a:spcPts val="6490"/>
              </a:lnSpc>
            </a:pPr>
          </a:p>
          <a:p>
            <a:pPr algn="l">
              <a:lnSpc>
                <a:spcPts val="6490"/>
              </a:lnSpc>
            </a:pPr>
          </a:p>
          <a:p>
            <a:pPr algn="l">
              <a:lnSpc>
                <a:spcPts val="6490"/>
              </a:lnSpc>
            </a:pPr>
          </a:p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 DI DIFFUSION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08322"/>
            <a:ext cx="2626742" cy="459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 Epcochs</a:t>
            </a:r>
          </a:p>
          <a:p>
            <a:pPr algn="ctr">
              <a:lnSpc>
                <a:spcPts val="5214"/>
              </a:lnSpc>
            </a:pPr>
          </a:p>
          <a:p>
            <a:pPr algn="ctr">
              <a:lnSpc>
                <a:spcPts val="5214"/>
              </a:lnSpc>
            </a:pPr>
          </a:p>
          <a:p>
            <a:pPr algn="ctr">
              <a:lnSpc>
                <a:spcPts val="5214"/>
              </a:lnSpc>
            </a:pPr>
          </a:p>
          <a:p>
            <a:pPr algn="ctr">
              <a:lnSpc>
                <a:spcPts val="5214"/>
              </a:lnSpc>
            </a:pPr>
          </a:p>
          <a:p>
            <a:pPr algn="ctr">
              <a:lnSpc>
                <a:spcPts val="5214"/>
              </a:lnSpc>
            </a:pPr>
          </a:p>
          <a:p>
            <a:pPr algn="l">
              <a:lnSpc>
                <a:spcPts val="5214"/>
              </a:lnSpc>
            </a:pPr>
            <a:r>
              <a:rPr lang="en-US" sz="37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 Epochs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169" y="6954989"/>
            <a:ext cx="4578672" cy="4270652"/>
          </a:xfrm>
          <a:custGeom>
            <a:avLst/>
            <a:gdLst/>
            <a:ahLst/>
            <a:cxnLst/>
            <a:rect r="r" b="b" t="t" l="l"/>
            <a:pathLst>
              <a:path h="4270652" w="4578672">
                <a:moveTo>
                  <a:pt x="0" y="0"/>
                </a:moveTo>
                <a:lnTo>
                  <a:pt x="4578672" y="0"/>
                </a:lnTo>
                <a:lnTo>
                  <a:pt x="4578672" y="4270652"/>
                </a:lnTo>
                <a:lnTo>
                  <a:pt x="0" y="4270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884023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2"/>
              </a:lnSpc>
            </a:pPr>
            <a:r>
              <a:rPr lang="en-US" b="true" sz="839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Evaluation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515113" y="2415156"/>
            <a:ext cx="14073532" cy="6418859"/>
          </a:xfrm>
          <a:custGeom>
            <a:avLst/>
            <a:gdLst/>
            <a:ahLst/>
            <a:cxnLst/>
            <a:rect r="r" b="b" t="t" l="l"/>
            <a:pathLst>
              <a:path h="6418859" w="14073532">
                <a:moveTo>
                  <a:pt x="0" y="0"/>
                </a:moveTo>
                <a:lnTo>
                  <a:pt x="14073532" y="0"/>
                </a:lnTo>
                <a:lnTo>
                  <a:pt x="14073532" y="6418859"/>
                </a:lnTo>
                <a:lnTo>
                  <a:pt x="0" y="6418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28575" cap="rnd">
            <a:solidFill>
              <a:srgbClr val="FFFFFF"/>
            </a:solidFill>
            <a:prstDash val="solid"/>
            <a:round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2526" y="2189459"/>
            <a:ext cx="6694854" cy="5908082"/>
            <a:chOff x="0" y="0"/>
            <a:chExt cx="8926471" cy="7877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69144" y="1999390"/>
              <a:ext cx="7757327" cy="3878664"/>
            </a:xfrm>
            <a:custGeom>
              <a:avLst/>
              <a:gdLst/>
              <a:ahLst/>
              <a:cxnLst/>
              <a:rect r="r" b="b" t="t" l="l"/>
              <a:pathLst>
                <a:path h="3878664" w="7757327">
                  <a:moveTo>
                    <a:pt x="0" y="0"/>
                  </a:moveTo>
                  <a:lnTo>
                    <a:pt x="7757327" y="0"/>
                  </a:lnTo>
                  <a:lnTo>
                    <a:pt x="7757327" y="3878663"/>
                  </a:lnTo>
                  <a:lnTo>
                    <a:pt x="0" y="3878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1047" cy="7877443"/>
            </a:xfrm>
            <a:custGeom>
              <a:avLst/>
              <a:gdLst/>
              <a:ahLst/>
              <a:cxnLst/>
              <a:rect r="r" b="b" t="t" l="l"/>
              <a:pathLst>
                <a:path h="7877443" w="4841047">
                  <a:moveTo>
                    <a:pt x="0" y="0"/>
                  </a:moveTo>
                  <a:lnTo>
                    <a:pt x="4841047" y="0"/>
                  </a:lnTo>
                  <a:lnTo>
                    <a:pt x="4841047" y="7877443"/>
                  </a:lnTo>
                  <a:lnTo>
                    <a:pt x="0" y="7877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62308" y="1377285"/>
            <a:ext cx="10257794" cy="605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81"/>
              </a:lnSpc>
            </a:pPr>
            <a:r>
              <a:rPr lang="en-US" sz="17201">
                <a:solidFill>
                  <a:srgbClr val="191824"/>
                </a:solidFill>
                <a:latin typeface="Foda Display"/>
                <a:ea typeface="Foda Display"/>
                <a:cs typeface="Foda Display"/>
                <a:sym typeface="Foda Displ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2759" y="6958128"/>
            <a:ext cx="14902482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09"/>
              </a:lnSpc>
              <a:spcBef>
                <a:spcPct val="0"/>
              </a:spcBef>
            </a:pPr>
            <a:r>
              <a:rPr lang="en-US" b="true" sz="2699">
                <a:solidFill>
                  <a:srgbClr val="19182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Bui</a:t>
            </a:r>
            <a:r>
              <a:rPr lang="en-US" b="true" sz="2699">
                <a:solidFill>
                  <a:srgbClr val="19182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ld a full-stack text-to-image Generative AI web application using the Stable Diffusion architecture, where only the U-Net diffusion model is fine-tuned on a custom image-caption dataset while keeping the pre-trained CLIP tokenizer and VAE encoder-decoder componen</a:t>
            </a:r>
            <a:r>
              <a:rPr lang="en-US" b="true" sz="2699" u="none">
                <a:solidFill>
                  <a:srgbClr val="19182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ts frozen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048976" y="1123950"/>
            <a:ext cx="4462578" cy="4462578"/>
          </a:xfrm>
          <a:custGeom>
            <a:avLst/>
            <a:gdLst/>
            <a:ahLst/>
            <a:cxnLst/>
            <a:rect r="r" b="b" t="t" l="l"/>
            <a:pathLst>
              <a:path h="4462578" w="4462578">
                <a:moveTo>
                  <a:pt x="0" y="0"/>
                </a:moveTo>
                <a:lnTo>
                  <a:pt x="4462578" y="0"/>
                </a:lnTo>
                <a:lnTo>
                  <a:pt x="4462578" y="4462578"/>
                </a:lnTo>
                <a:lnTo>
                  <a:pt x="0" y="446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72997" y="2877263"/>
            <a:ext cx="6566027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</a:t>
            </a:r>
          </a:p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STATEMENT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4048976" y="1471728"/>
            <a:ext cx="3114629" cy="3412442"/>
          </a:xfrm>
          <a:custGeom>
            <a:avLst/>
            <a:gdLst/>
            <a:ahLst/>
            <a:cxnLst/>
            <a:rect r="r" b="b" t="t" l="l"/>
            <a:pathLst>
              <a:path h="3412442" w="3114629">
                <a:moveTo>
                  <a:pt x="0" y="0"/>
                </a:moveTo>
                <a:lnTo>
                  <a:pt x="3114629" y="0"/>
                </a:lnTo>
                <a:lnTo>
                  <a:pt x="3114629" y="3412442"/>
                </a:lnTo>
                <a:lnTo>
                  <a:pt x="0" y="3412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19062" y="1104900"/>
            <a:ext cx="8840238" cy="120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50"/>
              </a:lnSpc>
            </a:pPr>
            <a:r>
              <a:rPr lang="en-US" sz="85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DATASET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349205"/>
            <a:ext cx="5437040" cy="5909095"/>
            <a:chOff x="0" y="0"/>
            <a:chExt cx="7249387" cy="78787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25626" y="0"/>
              <a:ext cx="3707761" cy="7397029"/>
            </a:xfrm>
            <a:custGeom>
              <a:avLst/>
              <a:gdLst/>
              <a:ahLst/>
              <a:cxnLst/>
              <a:rect r="r" b="b" t="t" l="l"/>
              <a:pathLst>
                <a:path h="7397029" w="3707761">
                  <a:moveTo>
                    <a:pt x="0" y="0"/>
                  </a:moveTo>
                  <a:lnTo>
                    <a:pt x="3707761" y="0"/>
                  </a:lnTo>
                  <a:lnTo>
                    <a:pt x="3707761" y="7397029"/>
                  </a:lnTo>
                  <a:lnTo>
                    <a:pt x="0" y="7397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137646"/>
              <a:ext cx="3217387" cy="3741148"/>
            </a:xfrm>
            <a:custGeom>
              <a:avLst/>
              <a:gdLst/>
              <a:ahLst/>
              <a:cxnLst/>
              <a:rect r="r" b="b" t="t" l="l"/>
              <a:pathLst>
                <a:path h="3741148" w="3217387">
                  <a:moveTo>
                    <a:pt x="0" y="0"/>
                  </a:moveTo>
                  <a:lnTo>
                    <a:pt x="3217387" y="0"/>
                  </a:lnTo>
                  <a:lnTo>
                    <a:pt x="3217387" y="3741148"/>
                  </a:lnTo>
                  <a:lnTo>
                    <a:pt x="0" y="374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217387" y="1683353"/>
              <a:ext cx="4032000" cy="388538"/>
            </a:xfrm>
            <a:custGeom>
              <a:avLst/>
              <a:gdLst/>
              <a:ahLst/>
              <a:cxnLst/>
              <a:rect r="r" b="b" t="t" l="l"/>
              <a:pathLst>
                <a:path h="388538" w="4032000">
                  <a:moveTo>
                    <a:pt x="0" y="0"/>
                  </a:moveTo>
                  <a:lnTo>
                    <a:pt x="4032000" y="0"/>
                  </a:lnTo>
                  <a:lnTo>
                    <a:pt x="4032000" y="388539"/>
                  </a:lnTo>
                  <a:lnTo>
                    <a:pt x="0" y="388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043639" y="3311105"/>
            <a:ext cx="10215661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3899"/>
              </a:lnSpc>
              <a:buAutoNum type="arabicPeriod" startAt="1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Contains 1,200+ Naruto-style images sourced from narutopedia.com ( 700 MB) </a:t>
            </a:r>
          </a:p>
          <a:p>
            <a:pPr algn="just" marL="647698" indent="-323849" lvl="1">
              <a:lnSpc>
                <a:spcPts val="3899"/>
              </a:lnSpc>
              <a:buAutoNum type="arabicPeriod" startAt="1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Each image is paired with a BLIP-generated caption (text + PIL JPEG)</a:t>
            </a:r>
          </a:p>
          <a:p>
            <a:pPr algn="just" marL="647698" indent="-323849" lvl="1">
              <a:lnSpc>
                <a:spcPts val="3899"/>
              </a:lnSpc>
              <a:buAutoNum type="arabicPeriod" startAt="1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Provided as a train-only split, ideal for fine-tuning diffusion models</a:t>
            </a:r>
          </a:p>
          <a:p>
            <a:pPr algn="just" marL="647698" indent="-323849" lvl="1">
              <a:lnSpc>
                <a:spcPts val="3899"/>
              </a:lnSpc>
              <a:buAutoNum type="arabicPeriod" startAt="1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Captions include stylized prompts like "Banksy street art of ninja"</a:t>
            </a:r>
          </a:p>
          <a:p>
            <a:pPr algn="just" marL="647698" indent="-323849" lvl="1">
              <a:lnSpc>
                <a:spcPts val="3899"/>
              </a:lnSpc>
              <a:buAutoNum type="arabicPeriod" startAt="1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https://huggingface.co/datasets/lambdalabs/naruto-blip-captions</a:t>
            </a:r>
          </a:p>
          <a:p>
            <a:pPr algn="just">
              <a:lnSpc>
                <a:spcPts val="38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4470" y="-2344644"/>
            <a:ext cx="5137933" cy="5137933"/>
          </a:xfrm>
          <a:custGeom>
            <a:avLst/>
            <a:gdLst/>
            <a:ahLst/>
            <a:cxnLst/>
            <a:rect r="r" b="b" t="t" l="l"/>
            <a:pathLst>
              <a:path h="5137933" w="5137933">
                <a:moveTo>
                  <a:pt x="0" y="0"/>
                </a:moveTo>
                <a:lnTo>
                  <a:pt x="5137934" y="0"/>
                </a:lnTo>
                <a:lnTo>
                  <a:pt x="5137934" y="5137933"/>
                </a:lnTo>
                <a:lnTo>
                  <a:pt x="0" y="5137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93959" y="3537308"/>
            <a:ext cx="19875918" cy="6022204"/>
            <a:chOff x="0" y="0"/>
            <a:chExt cx="26501224" cy="80296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799083" y="0"/>
              <a:ext cx="7304894" cy="8029606"/>
            </a:xfrm>
            <a:custGeom>
              <a:avLst/>
              <a:gdLst/>
              <a:ahLst/>
              <a:cxnLst/>
              <a:rect r="r" b="b" t="t" l="l"/>
              <a:pathLst>
                <a:path h="8029606" w="7304894">
                  <a:moveTo>
                    <a:pt x="0" y="0"/>
                  </a:moveTo>
                  <a:lnTo>
                    <a:pt x="7304894" y="0"/>
                  </a:lnTo>
                  <a:lnTo>
                    <a:pt x="7304894" y="8029606"/>
                  </a:lnTo>
                  <a:lnTo>
                    <a:pt x="0" y="802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60" t="0" r="-496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598165" y="0"/>
              <a:ext cx="7304894" cy="8029606"/>
            </a:xfrm>
            <a:custGeom>
              <a:avLst/>
              <a:gdLst/>
              <a:ahLst/>
              <a:cxnLst/>
              <a:rect r="r" b="b" t="t" l="l"/>
              <a:pathLst>
                <a:path h="8029606" w="7304894">
                  <a:moveTo>
                    <a:pt x="0" y="0"/>
                  </a:moveTo>
                  <a:lnTo>
                    <a:pt x="7304894" y="0"/>
                  </a:lnTo>
                  <a:lnTo>
                    <a:pt x="7304894" y="8029606"/>
                  </a:lnTo>
                  <a:lnTo>
                    <a:pt x="0" y="802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60" t="0" r="-496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04894" cy="8029606"/>
            </a:xfrm>
            <a:custGeom>
              <a:avLst/>
              <a:gdLst/>
              <a:ahLst/>
              <a:cxnLst/>
              <a:rect r="r" b="b" t="t" l="l"/>
              <a:pathLst>
                <a:path h="8029606" w="7304894">
                  <a:moveTo>
                    <a:pt x="0" y="0"/>
                  </a:moveTo>
                  <a:lnTo>
                    <a:pt x="7304894" y="0"/>
                  </a:lnTo>
                  <a:lnTo>
                    <a:pt x="7304894" y="8029606"/>
                  </a:lnTo>
                  <a:lnTo>
                    <a:pt x="0" y="802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60" t="0" r="-496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9196330" y="0"/>
              <a:ext cx="7304894" cy="8029606"/>
            </a:xfrm>
            <a:custGeom>
              <a:avLst/>
              <a:gdLst/>
              <a:ahLst/>
              <a:cxnLst/>
              <a:rect r="r" b="b" t="t" l="l"/>
              <a:pathLst>
                <a:path h="8029606" w="7304894">
                  <a:moveTo>
                    <a:pt x="0" y="0"/>
                  </a:moveTo>
                  <a:lnTo>
                    <a:pt x="7304894" y="0"/>
                  </a:lnTo>
                  <a:lnTo>
                    <a:pt x="7304894" y="8029606"/>
                  </a:lnTo>
                  <a:lnTo>
                    <a:pt x="0" y="802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60" t="0" r="-496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397248" y="0"/>
              <a:ext cx="7304894" cy="8029606"/>
            </a:xfrm>
            <a:custGeom>
              <a:avLst/>
              <a:gdLst/>
              <a:ahLst/>
              <a:cxnLst/>
              <a:rect r="r" b="b" t="t" l="l"/>
              <a:pathLst>
                <a:path h="8029606" w="7304894">
                  <a:moveTo>
                    <a:pt x="0" y="0"/>
                  </a:moveTo>
                  <a:lnTo>
                    <a:pt x="7304894" y="0"/>
                  </a:lnTo>
                  <a:lnTo>
                    <a:pt x="7304894" y="8029606"/>
                  </a:lnTo>
                  <a:lnTo>
                    <a:pt x="0" y="8029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960" t="0" r="-496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15774" y="890586"/>
            <a:ext cx="17458737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b="true" sz="84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497" y="5323407"/>
            <a:ext cx="3312620" cy="2863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49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CLIP tokenizer converts text into embeddings that capture semantic relationships between text and images, enabling effective text-to-image generation.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36652" y="5323407"/>
            <a:ext cx="3007537" cy="2863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49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The VAE decoder reconstructs images from latent representations, enabling new image generation based on compressed data.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41956" y="5118865"/>
            <a:ext cx="3297877" cy="3273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49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Fine-tuning the diffusion model with an image-caption dataset improves the alignment of generated images with textual prompts while keeping encoder weights frozen.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97986" y="5527948"/>
            <a:ext cx="2871915" cy="245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49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The VAE encoder compresses images into a latent space, facilitating efficient image manipulation and generation.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10888" y="5323407"/>
            <a:ext cx="2686066" cy="2863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249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U-Net, through iterative denoising, is used in diffusion models to generate high-quality images from random noise.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5281" y="4289919"/>
            <a:ext cx="2639644" cy="49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b="true" sz="344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CLIP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97986" y="4289919"/>
            <a:ext cx="2639644" cy="49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b="true" sz="344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ENCODER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08260" y="4289919"/>
            <a:ext cx="2639644" cy="49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b="true" sz="344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DECODER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00063" y="4289919"/>
            <a:ext cx="2639644" cy="49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b="true" sz="344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UNET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91867" y="4289919"/>
            <a:ext cx="2868923" cy="49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b="true" sz="344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FINE-TUNING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627468" y="6657881"/>
            <a:ext cx="3999321" cy="3570159"/>
            <a:chOff x="0" y="0"/>
            <a:chExt cx="5332428" cy="47602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570168" y="0"/>
              <a:ext cx="2762260" cy="2899318"/>
            </a:xfrm>
            <a:custGeom>
              <a:avLst/>
              <a:gdLst/>
              <a:ahLst/>
              <a:cxnLst/>
              <a:rect r="r" b="b" t="t" l="l"/>
              <a:pathLst>
                <a:path h="2899318" w="2762260">
                  <a:moveTo>
                    <a:pt x="0" y="0"/>
                  </a:moveTo>
                  <a:lnTo>
                    <a:pt x="2762260" y="0"/>
                  </a:lnTo>
                  <a:lnTo>
                    <a:pt x="2762260" y="2899318"/>
                  </a:lnTo>
                  <a:lnTo>
                    <a:pt x="0" y="2899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1279687"/>
              <a:ext cx="3618693" cy="3480524"/>
            </a:xfrm>
            <a:custGeom>
              <a:avLst/>
              <a:gdLst/>
              <a:ahLst/>
              <a:cxnLst/>
              <a:rect r="r" b="b" t="t" l="l"/>
              <a:pathLst>
                <a:path h="3480524" w="3618693">
                  <a:moveTo>
                    <a:pt x="0" y="0"/>
                  </a:moveTo>
                  <a:lnTo>
                    <a:pt x="3618693" y="0"/>
                  </a:lnTo>
                  <a:lnTo>
                    <a:pt x="3618693" y="3480525"/>
                  </a:lnTo>
                  <a:lnTo>
                    <a:pt x="0" y="3480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10006820" y="9064648"/>
            <a:ext cx="1638772" cy="1021998"/>
          </a:xfrm>
          <a:custGeom>
            <a:avLst/>
            <a:gdLst/>
            <a:ahLst/>
            <a:cxnLst/>
            <a:rect r="r" b="b" t="t" l="l"/>
            <a:pathLst>
              <a:path h="1021998" w="1638772">
                <a:moveTo>
                  <a:pt x="1638773" y="0"/>
                </a:moveTo>
                <a:lnTo>
                  <a:pt x="0" y="0"/>
                </a:lnTo>
                <a:lnTo>
                  <a:pt x="0" y="1021998"/>
                </a:lnTo>
                <a:lnTo>
                  <a:pt x="1638773" y="1021998"/>
                </a:lnTo>
                <a:lnTo>
                  <a:pt x="16387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02353" y="9064648"/>
            <a:ext cx="1638772" cy="1021998"/>
          </a:xfrm>
          <a:custGeom>
            <a:avLst/>
            <a:gdLst/>
            <a:ahLst/>
            <a:cxnLst/>
            <a:rect r="r" b="b" t="t" l="l"/>
            <a:pathLst>
              <a:path h="1021998" w="1638772">
                <a:moveTo>
                  <a:pt x="0" y="0"/>
                </a:moveTo>
                <a:lnTo>
                  <a:pt x="1638773" y="0"/>
                </a:lnTo>
                <a:lnTo>
                  <a:pt x="1638773" y="1021998"/>
                </a:lnTo>
                <a:lnTo>
                  <a:pt x="0" y="1021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95712" y="9176873"/>
            <a:ext cx="1813282" cy="797549"/>
          </a:xfrm>
          <a:custGeom>
            <a:avLst/>
            <a:gdLst/>
            <a:ahLst/>
            <a:cxnLst/>
            <a:rect r="r" b="b" t="t" l="l"/>
            <a:pathLst>
              <a:path h="797549" w="1813282">
                <a:moveTo>
                  <a:pt x="0" y="0"/>
                </a:moveTo>
                <a:lnTo>
                  <a:pt x="1813283" y="0"/>
                </a:lnTo>
                <a:lnTo>
                  <a:pt x="1813283" y="797549"/>
                </a:lnTo>
                <a:lnTo>
                  <a:pt x="0" y="797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714032"/>
            <a:ext cx="6799824" cy="292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WHAT IS LATENT </a:t>
            </a:r>
          </a:p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DIFFUSION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1732" y="1333405"/>
            <a:ext cx="6170621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9"/>
              </a:lnSpc>
            </a:pPr>
            <a:r>
              <a:rPr lang="en-US" sz="2999" b="true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Latent Diffusion</a:t>
            </a:r>
            <a:r>
              <a:rPr lang="en-US" sz="2999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 is a technique that generates images by operating in a compressed latent space instead of pixel space, making it more efficient and scalable.</a:t>
            </a:r>
          </a:p>
          <a:p>
            <a:pPr algn="just">
              <a:lnSpc>
                <a:spcPts val="38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656951" y="5181506"/>
            <a:ext cx="6170621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99"/>
              </a:lnSpc>
            </a:pPr>
            <a:r>
              <a:rPr lang="en-US" sz="2999" b="true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Put Simply</a:t>
            </a:r>
            <a:r>
              <a:rPr lang="en-US" sz="2999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 : It’s like sketching a rough blueprint (latent space) before painting the full artwork — faster and easier than working on the full canvas from the start.</a:t>
            </a:r>
          </a:p>
          <a:p>
            <a:pPr algn="r">
              <a:lnSpc>
                <a:spcPts val="38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52007" y="9317564"/>
            <a:ext cx="585380" cy="52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8"/>
              </a:lnSpc>
            </a:pPr>
            <a:r>
              <a:rPr lang="en-US" b="true" sz="184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NO </a:t>
            </a:r>
          </a:p>
          <a:p>
            <a:pPr algn="ctr">
              <a:lnSpc>
                <a:spcPts val="2028"/>
              </a:lnSpc>
              <a:spcBef>
                <a:spcPct val="0"/>
              </a:spcBef>
            </a:pPr>
            <a:r>
              <a:rPr lang="en-US" b="true" sz="184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317564"/>
            <a:ext cx="582636" cy="52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8"/>
              </a:lnSpc>
            </a:pPr>
            <a:r>
              <a:rPr lang="en-US" b="true" sz="184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GETS</a:t>
            </a:r>
          </a:p>
          <a:p>
            <a:pPr algn="ctr">
              <a:lnSpc>
                <a:spcPts val="2028"/>
              </a:lnSpc>
              <a:spcBef>
                <a:spcPct val="0"/>
              </a:spcBef>
            </a:pPr>
            <a:r>
              <a:rPr lang="en-US" b="true" sz="184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IT 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4470" y="-2344644"/>
            <a:ext cx="5137933" cy="5137933"/>
          </a:xfrm>
          <a:custGeom>
            <a:avLst/>
            <a:gdLst/>
            <a:ahLst/>
            <a:cxnLst/>
            <a:rect r="r" b="b" t="t" l="l"/>
            <a:pathLst>
              <a:path h="5137933" w="5137933">
                <a:moveTo>
                  <a:pt x="0" y="0"/>
                </a:moveTo>
                <a:lnTo>
                  <a:pt x="5137934" y="0"/>
                </a:lnTo>
                <a:lnTo>
                  <a:pt x="5137934" y="5137933"/>
                </a:lnTo>
                <a:lnTo>
                  <a:pt x="0" y="5137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6162" y="4179162"/>
            <a:ext cx="2003321" cy="1781134"/>
            <a:chOff x="0" y="0"/>
            <a:chExt cx="2671094" cy="23748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1094" cy="2374845"/>
            </a:xfrm>
            <a:custGeom>
              <a:avLst/>
              <a:gdLst/>
              <a:ahLst/>
              <a:cxnLst/>
              <a:rect r="r" b="b" t="t" l="l"/>
              <a:pathLst>
                <a:path h="2374845" w="2671094">
                  <a:moveTo>
                    <a:pt x="0" y="0"/>
                  </a:moveTo>
                  <a:lnTo>
                    <a:pt x="2671094" y="0"/>
                  </a:lnTo>
                  <a:lnTo>
                    <a:pt x="2671094" y="2374845"/>
                  </a:lnTo>
                  <a:lnTo>
                    <a:pt x="0" y="2374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 flipV="true">
              <a:off x="415160" y="812438"/>
              <a:ext cx="1737895" cy="105917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arrow" len="sm" w="med"/>
              <a:tailEnd type="arrow" len="sm" w="med"/>
            </a:ln>
          </p:spPr>
        </p:sp>
        <p:sp>
          <p:nvSpPr>
            <p:cNvPr name="AutoShape 6" id="6"/>
            <p:cNvSpPr/>
            <p:nvPr/>
          </p:nvSpPr>
          <p:spPr>
            <a:xfrm>
              <a:off x="1335547" y="515327"/>
              <a:ext cx="537173" cy="138167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arrow" len="sm" w="med"/>
              <a:tailEnd type="arrow" len="sm" w="med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1032819" y="1038664"/>
              <a:ext cx="1388426" cy="14875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arrow" len="sm" w="med"/>
              <a:tailEnd type="arrow" len="sm" w="med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5400000">
            <a:off x="4058638" y="4404900"/>
            <a:ext cx="2299480" cy="1266804"/>
          </a:xfrm>
          <a:custGeom>
            <a:avLst/>
            <a:gdLst/>
            <a:ahLst/>
            <a:cxnLst/>
            <a:rect r="r" b="b" t="t" l="l"/>
            <a:pathLst>
              <a:path h="1266804" w="2299480">
                <a:moveTo>
                  <a:pt x="0" y="0"/>
                </a:moveTo>
                <a:lnTo>
                  <a:pt x="2299480" y="0"/>
                </a:lnTo>
                <a:lnTo>
                  <a:pt x="2299480" y="1266805"/>
                </a:lnTo>
                <a:lnTo>
                  <a:pt x="0" y="126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947612" y="8983296"/>
            <a:ext cx="5437040" cy="4646580"/>
            <a:chOff x="0" y="0"/>
            <a:chExt cx="7249387" cy="61954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2454292"/>
              <a:ext cx="3217387" cy="3741148"/>
            </a:xfrm>
            <a:custGeom>
              <a:avLst/>
              <a:gdLst/>
              <a:ahLst/>
              <a:cxnLst/>
              <a:rect r="r" b="b" t="t" l="l"/>
              <a:pathLst>
                <a:path h="3741148" w="3217387">
                  <a:moveTo>
                    <a:pt x="0" y="0"/>
                  </a:moveTo>
                  <a:lnTo>
                    <a:pt x="3217387" y="0"/>
                  </a:lnTo>
                  <a:lnTo>
                    <a:pt x="3217387" y="3741148"/>
                  </a:lnTo>
                  <a:lnTo>
                    <a:pt x="0" y="374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217387" y="0"/>
              <a:ext cx="4032000" cy="388538"/>
            </a:xfrm>
            <a:custGeom>
              <a:avLst/>
              <a:gdLst/>
              <a:ahLst/>
              <a:cxnLst/>
              <a:rect r="r" b="b" t="t" l="l"/>
              <a:pathLst>
                <a:path h="388538" w="4032000">
                  <a:moveTo>
                    <a:pt x="0" y="0"/>
                  </a:moveTo>
                  <a:lnTo>
                    <a:pt x="4032000" y="0"/>
                  </a:lnTo>
                  <a:lnTo>
                    <a:pt x="4032000" y="388538"/>
                  </a:lnTo>
                  <a:lnTo>
                    <a:pt x="0" y="388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true" rot="5400000">
            <a:off x="12850821" y="4510098"/>
            <a:ext cx="2299480" cy="1266804"/>
          </a:xfrm>
          <a:custGeom>
            <a:avLst/>
            <a:gdLst/>
            <a:ahLst/>
            <a:cxnLst/>
            <a:rect r="r" b="b" t="t" l="l"/>
            <a:pathLst>
              <a:path h="1266804" w="2299480">
                <a:moveTo>
                  <a:pt x="0" y="1266804"/>
                </a:moveTo>
                <a:lnTo>
                  <a:pt x="2299480" y="1266804"/>
                </a:lnTo>
                <a:lnTo>
                  <a:pt x="2299480" y="0"/>
                </a:lnTo>
                <a:lnTo>
                  <a:pt x="0" y="0"/>
                </a:lnTo>
                <a:lnTo>
                  <a:pt x="0" y="126680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92252" y="4572274"/>
            <a:ext cx="6093885" cy="3784623"/>
          </a:xfrm>
          <a:custGeom>
            <a:avLst/>
            <a:gdLst/>
            <a:ahLst/>
            <a:cxnLst/>
            <a:rect r="r" b="b" t="t" l="l"/>
            <a:pathLst>
              <a:path h="3784623" w="6093885">
                <a:moveTo>
                  <a:pt x="0" y="0"/>
                </a:moveTo>
                <a:lnTo>
                  <a:pt x="6093886" y="0"/>
                </a:lnTo>
                <a:lnTo>
                  <a:pt x="6093886" y="3784624"/>
                </a:lnTo>
                <a:lnTo>
                  <a:pt x="0" y="37846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10264" y="3888563"/>
            <a:ext cx="2349425" cy="2362334"/>
          </a:xfrm>
          <a:custGeom>
            <a:avLst/>
            <a:gdLst/>
            <a:ahLst/>
            <a:cxnLst/>
            <a:rect r="r" b="b" t="t" l="l"/>
            <a:pathLst>
              <a:path h="2362334" w="2349425">
                <a:moveTo>
                  <a:pt x="0" y="0"/>
                </a:moveTo>
                <a:lnTo>
                  <a:pt x="2349424" y="0"/>
                </a:lnTo>
                <a:lnTo>
                  <a:pt x="2349424" y="2362333"/>
                </a:lnTo>
                <a:lnTo>
                  <a:pt x="0" y="23623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5774" y="890586"/>
            <a:ext cx="17458737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b="true" sz="8499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Implementation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4497" y="4776276"/>
            <a:ext cx="1478479" cy="59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3"/>
              </a:lnSpc>
              <a:spcBef>
                <a:spcPct val="0"/>
              </a:spcBef>
            </a:pPr>
            <a:r>
              <a:rPr lang="en-US" b="true" sz="1412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 CHILD WITH BROWN HAIR AND BLUE EYES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009724" y="2427198"/>
            <a:ext cx="2457756" cy="2185168"/>
          </a:xfrm>
          <a:custGeom>
            <a:avLst/>
            <a:gdLst/>
            <a:ahLst/>
            <a:cxnLst/>
            <a:rect r="r" b="b" t="t" l="l"/>
            <a:pathLst>
              <a:path h="2185168" w="2457756">
                <a:moveTo>
                  <a:pt x="0" y="0"/>
                </a:moveTo>
                <a:lnTo>
                  <a:pt x="2457756" y="0"/>
                </a:lnTo>
                <a:lnTo>
                  <a:pt x="2457756" y="2185168"/>
                </a:lnTo>
                <a:lnTo>
                  <a:pt x="0" y="21851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35793" y="7005174"/>
            <a:ext cx="2639644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CLIP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58007" y="7005174"/>
            <a:ext cx="2639644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ENCODER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80740" y="7005174"/>
            <a:ext cx="2639644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DECODER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46306" y="8838272"/>
            <a:ext cx="2639644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UNET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46306" y="2122485"/>
            <a:ext cx="286892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FINE-TUNING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64467" y="2629215"/>
            <a:ext cx="2003321" cy="1781134"/>
            <a:chOff x="0" y="0"/>
            <a:chExt cx="2671094" cy="23748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671094" cy="2374845"/>
            </a:xfrm>
            <a:custGeom>
              <a:avLst/>
              <a:gdLst/>
              <a:ahLst/>
              <a:cxnLst/>
              <a:rect r="r" b="b" t="t" l="l"/>
              <a:pathLst>
                <a:path h="2374845" w="2671094">
                  <a:moveTo>
                    <a:pt x="0" y="0"/>
                  </a:moveTo>
                  <a:lnTo>
                    <a:pt x="2671094" y="0"/>
                  </a:lnTo>
                  <a:lnTo>
                    <a:pt x="2671094" y="2374845"/>
                  </a:lnTo>
                  <a:lnTo>
                    <a:pt x="0" y="2374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5" id="25"/>
            <p:cNvSpPr/>
            <p:nvPr/>
          </p:nvSpPr>
          <p:spPr>
            <a:xfrm flipV="true">
              <a:off x="415160" y="812438"/>
              <a:ext cx="1737895" cy="105917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arrow" len="sm" w="med"/>
              <a:tailEnd type="arrow" len="sm" w="med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1335547" y="515327"/>
              <a:ext cx="537173" cy="138167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arrow" len="sm" w="med"/>
              <a:tailEnd type="arrow" len="sm" w="med"/>
            </a:ln>
          </p:spPr>
        </p:sp>
        <p:sp>
          <p:nvSpPr>
            <p:cNvPr name="AutoShape 27" id="27"/>
            <p:cNvSpPr/>
            <p:nvPr/>
          </p:nvSpPr>
          <p:spPr>
            <a:xfrm flipV="true">
              <a:off x="1032819" y="1038664"/>
              <a:ext cx="1388426" cy="14875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arrow" len="sm" w="med"/>
              <a:tailEnd type="arrow" len="sm" w="med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6090245"/>
            <a:ext cx="18288000" cy="4196755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809721" y="6456760"/>
            <a:ext cx="10956558" cy="5008712"/>
          </a:xfrm>
          <a:custGeom>
            <a:avLst/>
            <a:gdLst/>
            <a:ahLst/>
            <a:cxnLst/>
            <a:rect r="r" b="b" t="t" l="l"/>
            <a:pathLst>
              <a:path h="5008712" w="10956558">
                <a:moveTo>
                  <a:pt x="0" y="0"/>
                </a:moveTo>
                <a:lnTo>
                  <a:pt x="10956558" y="0"/>
                </a:lnTo>
                <a:lnTo>
                  <a:pt x="10956558" y="5008713"/>
                </a:lnTo>
                <a:lnTo>
                  <a:pt x="0" y="5008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0083"/>
            <a:ext cx="10828761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b="true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OUR PRE-TRAINED MODELS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5478279" y="6456760"/>
            <a:ext cx="10956558" cy="5008712"/>
          </a:xfrm>
          <a:custGeom>
            <a:avLst/>
            <a:gdLst/>
            <a:ahLst/>
            <a:cxnLst/>
            <a:rect r="r" b="b" t="t" l="l"/>
            <a:pathLst>
              <a:path h="5008712" w="10956558">
                <a:moveTo>
                  <a:pt x="0" y="0"/>
                </a:moveTo>
                <a:lnTo>
                  <a:pt x="10956558" y="0"/>
                </a:lnTo>
                <a:lnTo>
                  <a:pt x="10956558" y="5008713"/>
                </a:lnTo>
                <a:lnTo>
                  <a:pt x="0" y="5008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120" y="1677862"/>
            <a:ext cx="7824394" cy="402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13" b="true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Stable diffusion v1.5 : </a:t>
            </a:r>
          </a:p>
          <a:p>
            <a:pPr algn="l" marL="585856" indent="-292928" lvl="1">
              <a:lnSpc>
                <a:spcPts val="3527"/>
              </a:lnSpc>
              <a:buAutoNum type="arabicPeriod" startAt="1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A powerful text-to-image LDM by Stability AI.</a:t>
            </a:r>
          </a:p>
          <a:p>
            <a:pPr algn="l" marL="585856" indent="-292928" lvl="1">
              <a:lnSpc>
                <a:spcPts val="3527"/>
              </a:lnSpc>
              <a:buAutoNum type="arabicPeriod" startAt="1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Trained on millions of image–text pairs to create realistic or artistic images from any prompt.</a:t>
            </a:r>
          </a:p>
          <a:p>
            <a:pPr algn="l" marL="585856" indent="-292928" lvl="1">
              <a:lnSpc>
                <a:spcPts val="3527"/>
              </a:lnSpc>
              <a:buAutoNum type="arabicPeriod" startAt="1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Uses a smart text reader (CLIP) and a noise-removing model (U-Net).</a:t>
            </a:r>
          </a:p>
          <a:p>
            <a:pPr algn="l" marL="585856" indent="-292928" lvl="1">
              <a:lnSpc>
                <a:spcPts val="3527"/>
              </a:lnSpc>
              <a:buAutoNum type="arabicPeriod" startAt="1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Has around 1.25 billion parameters.</a:t>
            </a:r>
          </a:p>
          <a:p>
            <a:pPr algn="l" marL="585856" indent="-292928" lvl="1">
              <a:lnSpc>
                <a:spcPts val="3527"/>
              </a:lnSpc>
              <a:buAutoNum type="arabicPeriod" startAt="1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Best use cases include Art, design, fantasy scenes, concepts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37808" y="1677862"/>
            <a:ext cx="8221501" cy="402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13" b="true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Mo-Di-Diffusion:</a:t>
            </a:r>
          </a:p>
          <a:p>
            <a:pPr algn="l" marL="585856" indent="-292928" lvl="1">
              <a:lnSpc>
                <a:spcPts val="3527"/>
              </a:lnSpc>
              <a:buAutoNum type="arabicPeriod" startAt="1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A fine-tuned version of Stable Diffusion made by Nitrosocke.</a:t>
            </a:r>
          </a:p>
          <a:p>
            <a:pPr algn="l" marL="585856" indent="-292928" lvl="1">
              <a:lnSpc>
                <a:spcPts val="3527"/>
              </a:lnSpc>
              <a:buAutoNum type="arabicPeriod" startAt="1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Specially trained to create images in a “modern Disney” style.</a:t>
            </a:r>
          </a:p>
          <a:p>
            <a:pPr algn="l" marL="585856" indent="-292928" lvl="1">
              <a:lnSpc>
                <a:spcPts val="3527"/>
              </a:lnSpc>
              <a:buAutoNum type="arabicPeriod" startAt="1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 Has 1.25B parameters</a:t>
            </a:r>
          </a:p>
          <a:p>
            <a:pPr algn="l" marL="585856" indent="-292928" lvl="1">
              <a:lnSpc>
                <a:spcPts val="3527"/>
              </a:lnSpc>
              <a:buAutoNum type="arabicPeriod" startAt="1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Trained using DreamBooth with 9,000 steps.</a:t>
            </a:r>
          </a:p>
          <a:p>
            <a:pPr algn="l" marL="585856" indent="-292928" lvl="1">
              <a:lnSpc>
                <a:spcPts val="3527"/>
              </a:lnSpc>
              <a:buAutoNum type="arabicPeriod" startAt="1"/>
            </a:pPr>
            <a:r>
              <a:rPr lang="en-US" sz="2713">
                <a:solidFill>
                  <a:srgbClr val="191824"/>
                </a:solidFill>
                <a:latin typeface="HK Grotesk"/>
                <a:ea typeface="HK Grotesk"/>
                <a:cs typeface="HK Grotesk"/>
                <a:sym typeface="HK Grotesk"/>
              </a:rPr>
              <a:t>Works well for cartoon-like characters, animals and scenes.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19311"/>
            <a:ext cx="10617224" cy="6303977"/>
          </a:xfrm>
          <a:custGeom>
            <a:avLst/>
            <a:gdLst/>
            <a:ahLst/>
            <a:cxnLst/>
            <a:rect r="r" b="b" t="t" l="l"/>
            <a:pathLst>
              <a:path h="6303977" w="10617224">
                <a:moveTo>
                  <a:pt x="0" y="0"/>
                </a:moveTo>
                <a:lnTo>
                  <a:pt x="10617224" y="0"/>
                </a:lnTo>
                <a:lnTo>
                  <a:pt x="10617224" y="6303977"/>
                </a:lnTo>
                <a:lnTo>
                  <a:pt x="0" y="630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318726">
            <a:off x="13396474" y="4814789"/>
            <a:ext cx="3122701" cy="3122701"/>
          </a:xfrm>
          <a:custGeom>
            <a:avLst/>
            <a:gdLst/>
            <a:ahLst/>
            <a:cxnLst/>
            <a:rect r="r" b="b" t="t" l="l"/>
            <a:pathLst>
              <a:path h="3122701" w="3122701">
                <a:moveTo>
                  <a:pt x="0" y="0"/>
                </a:moveTo>
                <a:lnTo>
                  <a:pt x="3122701" y="0"/>
                </a:lnTo>
                <a:lnTo>
                  <a:pt x="3122701" y="3122701"/>
                </a:lnTo>
                <a:lnTo>
                  <a:pt x="0" y="3122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6644211">
            <a:off x="13429250" y="5092541"/>
            <a:ext cx="3809572" cy="4140327"/>
            <a:chOff x="0" y="0"/>
            <a:chExt cx="5079430" cy="5520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68961" y="0"/>
              <a:ext cx="2597918" cy="5182878"/>
            </a:xfrm>
            <a:custGeom>
              <a:avLst/>
              <a:gdLst/>
              <a:ahLst/>
              <a:cxnLst/>
              <a:rect r="r" b="b" t="t" l="l"/>
              <a:pathLst>
                <a:path h="5182878" w="2597918">
                  <a:moveTo>
                    <a:pt x="0" y="0"/>
                  </a:moveTo>
                  <a:lnTo>
                    <a:pt x="2597918" y="0"/>
                  </a:lnTo>
                  <a:lnTo>
                    <a:pt x="2597918" y="5182878"/>
                  </a:lnTo>
                  <a:lnTo>
                    <a:pt x="0" y="518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2899125"/>
              <a:ext cx="2254327" cy="2621311"/>
            </a:xfrm>
            <a:custGeom>
              <a:avLst/>
              <a:gdLst/>
              <a:ahLst/>
              <a:cxnLst/>
              <a:rect r="r" b="b" t="t" l="l"/>
              <a:pathLst>
                <a:path h="2621311" w="2254327">
                  <a:moveTo>
                    <a:pt x="0" y="0"/>
                  </a:moveTo>
                  <a:lnTo>
                    <a:pt x="2254327" y="0"/>
                  </a:lnTo>
                  <a:lnTo>
                    <a:pt x="2254327" y="2621311"/>
                  </a:lnTo>
                  <a:lnTo>
                    <a:pt x="0" y="2621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54327" y="1179476"/>
              <a:ext cx="2825103" cy="272237"/>
            </a:xfrm>
            <a:custGeom>
              <a:avLst/>
              <a:gdLst/>
              <a:ahLst/>
              <a:cxnLst/>
              <a:rect r="r" b="b" t="t" l="l"/>
              <a:pathLst>
                <a:path h="272237" w="2825103">
                  <a:moveTo>
                    <a:pt x="0" y="0"/>
                  </a:moveTo>
                  <a:lnTo>
                    <a:pt x="2825103" y="0"/>
                  </a:lnTo>
                  <a:lnTo>
                    <a:pt x="2825103" y="272237"/>
                  </a:lnTo>
                  <a:lnTo>
                    <a:pt x="0" y="27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95375"/>
            <a:ext cx="10264276" cy="99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19182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STREAMLIT UI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191625"/>
            <a:ext cx="1261092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1918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Combination of Backend + Frontend + Deployment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6644211">
            <a:off x="14488664" y="4461034"/>
            <a:ext cx="1690746" cy="1965983"/>
          </a:xfrm>
          <a:custGeom>
            <a:avLst/>
            <a:gdLst/>
            <a:ahLst/>
            <a:cxnLst/>
            <a:rect r="r" b="b" t="t" l="l"/>
            <a:pathLst>
              <a:path h="1965983" w="1690746">
                <a:moveTo>
                  <a:pt x="0" y="0"/>
                </a:moveTo>
                <a:lnTo>
                  <a:pt x="1690745" y="0"/>
                </a:lnTo>
                <a:lnTo>
                  <a:pt x="1690745" y="1965983"/>
                </a:lnTo>
                <a:lnTo>
                  <a:pt x="0" y="1965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34341" y="4127424"/>
            <a:ext cx="6046967" cy="4497432"/>
          </a:xfrm>
          <a:custGeom>
            <a:avLst/>
            <a:gdLst/>
            <a:ahLst/>
            <a:cxnLst/>
            <a:rect r="r" b="b" t="t" l="l"/>
            <a:pathLst>
              <a:path h="4497432" w="6046967">
                <a:moveTo>
                  <a:pt x="0" y="0"/>
                </a:moveTo>
                <a:lnTo>
                  <a:pt x="6046967" y="0"/>
                </a:lnTo>
                <a:lnTo>
                  <a:pt x="6046967" y="4497431"/>
                </a:lnTo>
                <a:lnTo>
                  <a:pt x="0" y="4497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503769" y="6376139"/>
            <a:ext cx="1102120" cy="1491871"/>
          </a:xfrm>
          <a:custGeom>
            <a:avLst/>
            <a:gdLst/>
            <a:ahLst/>
            <a:cxnLst/>
            <a:rect r="r" b="b" t="t" l="l"/>
            <a:pathLst>
              <a:path h="1491871" w="1102120">
                <a:moveTo>
                  <a:pt x="0" y="0"/>
                </a:moveTo>
                <a:lnTo>
                  <a:pt x="1102120" y="0"/>
                </a:lnTo>
                <a:lnTo>
                  <a:pt x="1102120" y="1491871"/>
                </a:lnTo>
                <a:lnTo>
                  <a:pt x="0" y="1491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210443" y="6206070"/>
            <a:ext cx="1266096" cy="1661940"/>
          </a:xfrm>
          <a:custGeom>
            <a:avLst/>
            <a:gdLst/>
            <a:ahLst/>
            <a:cxnLst/>
            <a:rect r="r" b="b" t="t" l="l"/>
            <a:pathLst>
              <a:path h="1661940" w="1266096">
                <a:moveTo>
                  <a:pt x="0" y="0"/>
                </a:moveTo>
                <a:lnTo>
                  <a:pt x="1266096" y="0"/>
                </a:lnTo>
                <a:lnTo>
                  <a:pt x="1266096" y="1661940"/>
                </a:lnTo>
                <a:lnTo>
                  <a:pt x="0" y="1661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7042" y="2850197"/>
            <a:ext cx="14373916" cy="4586607"/>
            <a:chOff x="0" y="0"/>
            <a:chExt cx="19165221" cy="61154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63698"/>
              <a:ext cx="19165221" cy="1351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0"/>
                </a:lnSpc>
              </a:pPr>
              <a:r>
                <a:rPr lang="en-US" b="true" sz="70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HERE ARE SOME PREDICTIONS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6696217" y="0"/>
              <a:ext cx="5772787" cy="3379704"/>
            </a:xfrm>
            <a:custGeom>
              <a:avLst/>
              <a:gdLst/>
              <a:ahLst/>
              <a:cxnLst/>
              <a:rect r="r" b="b" t="t" l="l"/>
              <a:pathLst>
                <a:path h="3379704" w="5772787">
                  <a:moveTo>
                    <a:pt x="0" y="0"/>
                  </a:moveTo>
                  <a:lnTo>
                    <a:pt x="5772787" y="0"/>
                  </a:lnTo>
                  <a:lnTo>
                    <a:pt x="5772787" y="3379704"/>
                  </a:lnTo>
                  <a:lnTo>
                    <a:pt x="0" y="3379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DAGlUBk6Ubk</dc:identifier>
  <dcterms:modified xsi:type="dcterms:W3CDTF">2011-08-01T06:04:30Z</dcterms:modified>
  <cp:revision>1</cp:revision>
  <dc:title>GenAI_LDM_Naruto</dc:title>
</cp:coreProperties>
</file>